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9" r:id="rId1"/>
  </p:sldMasterIdLst>
  <p:notesMasterIdLst>
    <p:notesMasterId r:id="rId14"/>
  </p:notesMasterIdLst>
  <p:sldIdLst>
    <p:sldId id="264" r:id="rId2"/>
    <p:sldId id="292" r:id="rId3"/>
    <p:sldId id="269" r:id="rId4"/>
    <p:sldId id="293" r:id="rId5"/>
    <p:sldId id="288" r:id="rId6"/>
    <p:sldId id="271" r:id="rId7"/>
    <p:sldId id="272" r:id="rId8"/>
    <p:sldId id="274" r:id="rId9"/>
    <p:sldId id="287" r:id="rId10"/>
    <p:sldId id="290" r:id="rId11"/>
    <p:sldId id="273" r:id="rId12"/>
    <p:sldId id="27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30" autoAdjust="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13CCC-B3A0-4D5C-A2DE-CCBEDA0755D6}" type="datetimeFigureOut">
              <a:rPr lang="en-CH" smtClean="0"/>
              <a:t>09/07/2019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1B6B1-229F-405D-8D58-C3425A78E02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80208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221419" y="530387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5363" y="1313960"/>
            <a:ext cx="7658659" cy="4394988"/>
          </a:xfrm>
        </p:spPr>
        <p:txBody>
          <a:bodyPr anchor="ctr">
            <a:noAutofit/>
          </a:bodyPr>
          <a:lstStyle>
            <a:lvl1pPr algn="ctr">
              <a:defRPr sz="7200" spc="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181" y="5547486"/>
            <a:ext cx="8045373" cy="742279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 i="0" cap="all" spc="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8A89614-7754-46ED-9056-7AA763EFA13D}" type="slidenum">
              <a:rPr lang="hu-HU" smtClean="0"/>
              <a:t>‹#›</a:t>
            </a:fld>
            <a:endParaRPr lang="hu-H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F4BA36B-8326-4A78-92D5-8E35F1D79728}"/>
              </a:ext>
            </a:extLst>
          </p:cNvPr>
          <p:cNvGrpSpPr/>
          <p:nvPr userDrawn="1"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F69037F-7A99-4B3E-A3B5-F98D88280035}"/>
                </a:ext>
              </a:extLst>
            </p:cNvPr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5AC1327-4103-4620-B12E-D3E2B818D41E}"/>
                </a:ext>
              </a:extLst>
            </p:cNvPr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EF0B69A6-D531-43E4-ABA6-968750550A7B}"/>
                </a:ext>
              </a:extLst>
            </p:cNvPr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470AFF8F-A929-43DD-8249-FDF196441940}"/>
                </a:ext>
              </a:extLst>
            </p:cNvPr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997452CB-7EFB-4781-8820-C01872FA9666}"/>
                </a:ext>
              </a:extLst>
            </p:cNvPr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C2748077-F9B0-4BE6-B05C-52A1F9395FE0}"/>
                </a:ext>
              </a:extLst>
            </p:cNvPr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F90C83FC-B08E-4E01-8EBB-30C5CD891BB3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063B5FB7-42EF-4041-8435-FC918327E91C}"/>
                </a:ext>
              </a:extLst>
            </p:cNvPr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F8A7875-28D7-4009-8414-A36399FAD54A}"/>
                </a:ext>
              </a:extLst>
            </p:cNvPr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10D2EF02-6CE7-4F3C-B091-4790D6EE1D89}"/>
                </a:ext>
              </a:extLst>
            </p:cNvPr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6" name="Kép 3">
            <a:extLst>
              <a:ext uri="{FF2B5EF4-FFF2-40B4-BE49-F238E27FC236}">
                <a16:creationId xmlns:a16="http://schemas.microsoft.com/office/drawing/2014/main" id="{B10C34E4-BE12-4A66-9F1B-3DC9D92CEF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464" y="5548923"/>
            <a:ext cx="253821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56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/>
          <a:lstStyle/>
          <a:p>
            <a:fld id="{FFC6200F-4F43-40E6-8E96-F0C10D44B5E2}" type="datetimeFigureOut">
              <a:rPr lang="hu-HU" smtClean="0"/>
              <a:t>2019. 09. 07.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69156" y="6302717"/>
            <a:ext cx="2819399" cy="345796"/>
          </a:xfrm>
          <a:prstGeom prst="rect">
            <a:avLst/>
          </a:prstGeom>
        </p:spPr>
        <p:txBody>
          <a:bodyPr/>
          <a:lstStyle/>
          <a:p>
            <a:fld id="{88A89614-7754-46ED-9056-7AA763EFA1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823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/>
          <a:lstStyle/>
          <a:p>
            <a:fld id="{FFC6200F-4F43-40E6-8E96-F0C10D44B5E2}" type="datetimeFigureOut">
              <a:rPr lang="hu-HU" smtClean="0"/>
              <a:t>2019. 09. 07.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06689" y="6511006"/>
            <a:ext cx="4114800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69156" y="6302717"/>
            <a:ext cx="2819399" cy="345796"/>
          </a:xfrm>
          <a:prstGeom prst="rect">
            <a:avLst/>
          </a:prstGeom>
        </p:spPr>
        <p:txBody>
          <a:bodyPr/>
          <a:lstStyle/>
          <a:p>
            <a:fld id="{88A89614-7754-46ED-9056-7AA763EFA1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704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200F-4F43-40E6-8E96-F0C10D44B5E2}" type="datetimeFigureOut">
              <a:rPr lang="hu-HU" smtClean="0"/>
              <a:t>2019. 09. 07.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9614-7754-46ED-9056-7AA763EFA1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842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>
                <a:solidFill>
                  <a:srgbClr val="C00000"/>
                </a:solidFill>
                <a:latin typeface="PF DinText Pro" panose="02000506020000020004" pitchFamily="2" charset="0"/>
              </a:rPr>
              <a:t>LEARN TO PLAY</a:t>
            </a:r>
            <a:endParaRPr lang="hu-HU" dirty="0">
              <a:solidFill>
                <a:srgbClr val="C00000"/>
              </a:solidFill>
              <a:latin typeface="PF DinText Pro" panose="02000506020000020004" pitchFamily="2" charset="0"/>
            </a:endParaRPr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1" y="0"/>
            <a:ext cx="423582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Tartalom helye 3">
            <a:extLst>
              <a:ext uri="{FF2B5EF4-FFF2-40B4-BE49-F238E27FC236}">
                <a16:creationId xmlns:a16="http://schemas.microsoft.com/office/drawing/2014/main" id="{E730229D-E59F-40EA-9E08-F5F3968485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28" t="18377" r="10182" b="16829"/>
          <a:stretch/>
        </p:blipFill>
        <p:spPr>
          <a:xfrm>
            <a:off x="423583" y="69806"/>
            <a:ext cx="1593682" cy="90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93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5" r:id="rId3"/>
    <p:sldLayoutId id="214748401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1.%20TV%20Funnies.VOB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2.%20Players%202017.xlsx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Sports%20injuries.doc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iihf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gyerehokizni.h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Videos/MJS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0A84476C-462A-4F8F-A6F4-6D5CA43630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0484" y="4020046"/>
            <a:ext cx="8045373" cy="1220694"/>
          </a:xfrm>
        </p:spPr>
        <p:txBody>
          <a:bodyPr/>
          <a:lstStyle/>
          <a:p>
            <a:r>
              <a:rPr lang="en-GB" dirty="0" smtClean="0">
                <a:solidFill>
                  <a:srgbClr val="00B0F0"/>
                </a:solidFill>
              </a:rPr>
              <a:t>Finding Players</a:t>
            </a:r>
            <a:endParaRPr lang="hu-HU" dirty="0" smtClean="0">
              <a:solidFill>
                <a:srgbClr val="00B0F0"/>
              </a:solidFill>
            </a:endParaRPr>
          </a:p>
          <a:p>
            <a:r>
              <a:rPr lang="hu-HU" dirty="0" smtClean="0"/>
              <a:t>Hogyan találjunk ÚJ </a:t>
            </a:r>
            <a:r>
              <a:rPr lang="hu-HU" dirty="0" err="1" smtClean="0"/>
              <a:t>JÁTÉKOSOkat</a:t>
            </a:r>
            <a:endParaRPr lang="en-GB" dirty="0"/>
          </a:p>
          <a:p>
            <a:endParaRPr lang="en-CH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328109B-E6FF-4D75-B30F-FA547A9CC089}"/>
              </a:ext>
            </a:extLst>
          </p:cNvPr>
          <p:cNvSpPr txBox="1">
            <a:spLocks noChangeArrowheads="1"/>
          </p:cNvSpPr>
          <p:nvPr/>
        </p:nvSpPr>
        <p:spPr>
          <a:xfrm>
            <a:off x="3040649" y="2050822"/>
            <a:ext cx="6274474" cy="2019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6600" dirty="0" smtClean="0">
                <a:solidFill>
                  <a:srgbClr val="00B0F0"/>
                </a:solidFill>
              </a:rPr>
              <a:t>Recruitment</a:t>
            </a:r>
            <a:endParaRPr lang="hu-HU" sz="6600" dirty="0" smtClean="0">
              <a:solidFill>
                <a:srgbClr val="00B0F0"/>
              </a:solidFill>
            </a:endParaRPr>
          </a:p>
          <a:p>
            <a:pPr>
              <a:defRPr/>
            </a:pPr>
            <a:r>
              <a:rPr lang="hu-HU" sz="6600" dirty="0" smtClean="0"/>
              <a:t>TOBORZÁS</a:t>
            </a:r>
            <a:endParaRPr lang="en-GB" sz="660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887A200-3A6A-4151-BEEE-086BD01E4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82149">
            <a:off x="416610" y="407959"/>
            <a:ext cx="3702049" cy="2006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FFFE51C2-E5EC-44A9-816E-AE87CBBA2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8840" y="5000276"/>
            <a:ext cx="2031241" cy="1528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59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96478" y="406472"/>
            <a:ext cx="7399044" cy="1053152"/>
          </a:xfrm>
        </p:spPr>
        <p:txBody>
          <a:bodyPr>
            <a:noAutofit/>
          </a:bodyPr>
          <a:lstStyle/>
          <a:p>
            <a:r>
              <a:rPr lang="en-GB" altLang="en-US" sz="4000" dirty="0" smtClean="0">
                <a:solidFill>
                  <a:srgbClr val="00B0F0"/>
                </a:solidFill>
              </a:rPr>
              <a:t>Considerations/challenges</a:t>
            </a:r>
            <a:r>
              <a:rPr lang="hu-HU" altLang="en-US" sz="4000" dirty="0" smtClean="0"/>
              <a:t/>
            </a:r>
            <a:br>
              <a:rPr lang="hu-HU" altLang="en-US" sz="4000" dirty="0" smtClean="0"/>
            </a:br>
            <a:r>
              <a:rPr lang="hu-HU" altLang="en-US" sz="4000" dirty="0" smtClean="0"/>
              <a:t>mire kell figyelni/kihívások</a:t>
            </a:r>
            <a:endParaRPr lang="en-GB" altLang="en-US" sz="4000" dirty="0"/>
          </a:p>
        </p:txBody>
      </p:sp>
      <p:sp>
        <p:nvSpPr>
          <p:cNvPr id="160775" name="Rectangle 7"/>
          <p:cNvSpPr>
            <a:spLocks noChangeArrowheads="1"/>
          </p:cNvSpPr>
          <p:nvPr/>
        </p:nvSpPr>
        <p:spPr bwMode="auto">
          <a:xfrm>
            <a:off x="2262790" y="1659925"/>
            <a:ext cx="7921116" cy="253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536575" indent="-536575" algn="l" defTabSz="987425" eaLnBrk="0" hangingPunct="0">
              <a:spcBef>
                <a:spcPct val="5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1pPr>
            <a:lvl2pPr marL="984250" indent="-268288" algn="l" defTabSz="987425" eaLnBrk="0" hangingPunct="0">
              <a:spcBef>
                <a:spcPct val="50000"/>
              </a:spcBef>
              <a:buClr>
                <a:srgbClr val="D90700"/>
              </a:buClr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2pPr>
            <a:lvl3pPr marL="1425575" indent="-261938" algn="l" defTabSz="987425" eaLnBrk="0" hangingPunct="0">
              <a:spcBef>
                <a:spcPct val="50000"/>
              </a:spcBef>
              <a:buClr>
                <a:srgbClr val="D90700"/>
              </a:buClr>
              <a:buFont typeface="Verdana" pitchFamily="34" charset="0"/>
              <a:buChar char="-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3pPr>
            <a:lvl4pPr marL="1604963" indent="30163" algn="l" defTabSz="987425" eaLnBrk="0" hangingPunct="0">
              <a:spcBef>
                <a:spcPct val="5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4pPr>
            <a:lvl5pPr marL="1814513" indent="307975" algn="l" defTabSz="987425" eaLnBrk="0" hangingPunct="0">
              <a:spcBef>
                <a:spcPct val="5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5pPr>
            <a:lvl6pPr marL="2271713" indent="307975" defTabSz="987425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6pPr>
            <a:lvl7pPr marL="2728913" indent="307975" defTabSz="987425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7pPr>
            <a:lvl8pPr marL="3186113" indent="307975" defTabSz="987425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8pPr>
            <a:lvl9pPr marL="3643313" indent="307975" defTabSz="987425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9pPr>
          </a:lstStyle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altLang="en-US" sz="2400" dirty="0">
                <a:solidFill>
                  <a:srgbClr val="00B0F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Area’s of concern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altLang="en-US" sz="2400" dirty="0">
                <a:solidFill>
                  <a:srgbClr val="00B0F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Roadblocks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altLang="en-US" sz="2400" dirty="0">
                <a:solidFill>
                  <a:srgbClr val="00B0F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Speed bumps</a:t>
            </a:r>
          </a:p>
          <a:p>
            <a:pPr marL="539750" lvl="2" indent="-53975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B0F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Image of Hockey </a:t>
            </a:r>
          </a:p>
          <a:p>
            <a:pPr marL="1350963" lvl="3" indent="-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Segoe UI" panose="020B0502040204020203" pitchFamily="34" charset="0"/>
              <a:buChar char="⁻"/>
            </a:pPr>
            <a:r>
              <a:rPr lang="en-GB" sz="2400" dirty="0">
                <a:solidFill>
                  <a:srgbClr val="00B0F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People don’t understand 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endParaRPr lang="en-GB" altLang="en-US" sz="2800" dirty="0">
              <a:solidFill>
                <a:srgbClr val="00B0F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endParaRPr lang="en-GB" altLang="en-US" sz="2800" dirty="0">
              <a:solidFill>
                <a:srgbClr val="00B0F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>
              <a:buClr>
                <a:srgbClr val="D90700"/>
              </a:buClr>
              <a:buFont typeface="Wingdings" pitchFamily="2" charset="2"/>
              <a:buChar char="§"/>
            </a:pPr>
            <a:endParaRPr lang="en-GB" altLang="en-US" sz="2800" dirty="0">
              <a:solidFill>
                <a:srgbClr val="00B0F0"/>
              </a:solidFill>
              <a:latin typeface="PF DinText Pro" panose="02000506020000020004" pitchFamily="2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262790" y="4159623"/>
            <a:ext cx="7921116" cy="253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536575" indent="-536575" algn="l" defTabSz="987425" eaLnBrk="0" hangingPunct="0">
              <a:spcBef>
                <a:spcPct val="5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1pPr>
            <a:lvl2pPr marL="984250" indent="-268288" algn="l" defTabSz="987425" eaLnBrk="0" hangingPunct="0">
              <a:spcBef>
                <a:spcPct val="50000"/>
              </a:spcBef>
              <a:buClr>
                <a:srgbClr val="D90700"/>
              </a:buClr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2pPr>
            <a:lvl3pPr marL="1425575" indent="-261938" algn="l" defTabSz="987425" eaLnBrk="0" hangingPunct="0">
              <a:spcBef>
                <a:spcPct val="50000"/>
              </a:spcBef>
              <a:buClr>
                <a:srgbClr val="D90700"/>
              </a:buClr>
              <a:buFont typeface="Verdana" pitchFamily="34" charset="0"/>
              <a:buChar char="-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3pPr>
            <a:lvl4pPr marL="1604963" indent="30163" algn="l" defTabSz="987425" eaLnBrk="0" hangingPunct="0">
              <a:spcBef>
                <a:spcPct val="5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4pPr>
            <a:lvl5pPr marL="1814513" indent="307975" algn="l" defTabSz="987425" eaLnBrk="0" hangingPunct="0">
              <a:spcBef>
                <a:spcPct val="5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5pPr>
            <a:lvl6pPr marL="2271713" indent="307975" defTabSz="987425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6pPr>
            <a:lvl7pPr marL="2728913" indent="307975" defTabSz="987425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7pPr>
            <a:lvl8pPr marL="3186113" indent="307975" defTabSz="987425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8pPr>
            <a:lvl9pPr marL="3643313" indent="307975" defTabSz="987425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9pPr>
          </a:lstStyle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hu-HU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Milyen területen működhet</a:t>
            </a:r>
            <a:endParaRPr lang="en-GB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hu-HU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Akadályok </a:t>
            </a:r>
            <a:endParaRPr lang="en-GB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hu-HU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Lassító ellentényezők</a:t>
            </a:r>
            <a:endParaRPr lang="en-GB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539750" lvl="2" indent="-53975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 hoki megítélése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1350963" lvl="3" indent="-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Segoe UI" panose="020B0502040204020203" pitchFamily="34" charset="0"/>
              <a:buChar char="⁻"/>
            </a:pP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Emberek nem értik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endParaRPr lang="en-GB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endParaRPr lang="en-GB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>
              <a:buClr>
                <a:srgbClr val="D90700"/>
              </a:buClr>
              <a:buFont typeface="Wingdings" pitchFamily="2" charset="2"/>
              <a:buChar char="§"/>
            </a:pPr>
            <a:endParaRPr lang="en-GB" altLang="en-US" sz="2800" dirty="0">
              <a:latin typeface="PF DinText Pro" panose="02000506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3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2707" y="233083"/>
            <a:ext cx="9380046" cy="1251020"/>
          </a:xfrm>
        </p:spPr>
        <p:txBody>
          <a:bodyPr>
            <a:normAutofit/>
          </a:bodyPr>
          <a:lstStyle/>
          <a:p>
            <a:r>
              <a:rPr lang="en-CH" sz="4000" dirty="0">
                <a:solidFill>
                  <a:srgbClr val="00B0F0"/>
                </a:solidFill>
              </a:rPr>
              <a:t>Answer the </a:t>
            </a:r>
            <a:r>
              <a:rPr lang="en-CH" sz="4000" dirty="0" smtClean="0">
                <a:solidFill>
                  <a:srgbClr val="00B0F0"/>
                </a:solidFill>
              </a:rPr>
              <a:t>questions</a:t>
            </a:r>
            <a:r>
              <a:rPr lang="hu-HU" sz="4000" dirty="0" smtClean="0">
                <a:solidFill>
                  <a:srgbClr val="00B0F0"/>
                </a:solidFill>
              </a:rPr>
              <a:t/>
            </a:r>
            <a:br>
              <a:rPr lang="hu-HU" sz="4000" dirty="0" smtClean="0">
                <a:solidFill>
                  <a:srgbClr val="00B0F0"/>
                </a:solidFill>
              </a:rPr>
            </a:br>
            <a:r>
              <a:rPr lang="hu-HU" sz="4000" dirty="0" smtClean="0"/>
              <a:t>adjatok válaszokat a kérdésekre</a:t>
            </a:r>
            <a:endParaRPr lang="en-GB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12772" y="1613621"/>
            <a:ext cx="5110036" cy="4005649"/>
          </a:xfrm>
        </p:spPr>
        <p:txBody>
          <a:bodyPr>
            <a:noAutofit/>
          </a:bodyPr>
          <a:lstStyle/>
          <a:p>
            <a:pPr marL="457200" lvl="2" indent="-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00B0F0"/>
                </a:solidFill>
              </a:rPr>
              <a:t>Image of Hockey </a:t>
            </a:r>
          </a:p>
          <a:p>
            <a:pPr marL="1255713" lvl="3" indent="-4508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B0F0"/>
                </a:solidFill>
              </a:rPr>
              <a:t>People don’t like </a:t>
            </a:r>
          </a:p>
          <a:p>
            <a:pPr marL="457200" lvl="2" indent="-45720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00B0F0"/>
                </a:solidFill>
              </a:rPr>
              <a:t>Their thinking</a:t>
            </a:r>
          </a:p>
          <a:p>
            <a:pPr marL="1262063" lvl="2" indent="-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en-CH" sz="2800" dirty="0">
                <a:solidFill>
                  <a:srgbClr val="00B0F0"/>
                </a:solidFill>
              </a:rPr>
              <a:t>Fighting</a:t>
            </a:r>
            <a:endParaRPr lang="en-US" sz="2800" dirty="0">
              <a:solidFill>
                <a:srgbClr val="00B0F0"/>
              </a:solidFill>
            </a:endParaRPr>
          </a:p>
          <a:p>
            <a:pPr marL="1262063" lvl="2" indent="-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B0F0"/>
                </a:solidFill>
              </a:rPr>
              <a:t>Danger</a:t>
            </a:r>
            <a:r>
              <a:rPr lang="en-CH" sz="2800" dirty="0" err="1">
                <a:solidFill>
                  <a:srgbClr val="00B0F0"/>
                </a:solidFill>
              </a:rPr>
              <a:t>ous</a:t>
            </a:r>
            <a:r>
              <a:rPr lang="en-CH" sz="2800" dirty="0">
                <a:solidFill>
                  <a:srgbClr val="00B0F0"/>
                </a:solidFill>
              </a:rPr>
              <a:t>, </a:t>
            </a:r>
            <a:endParaRPr lang="en-US" sz="2800" dirty="0">
              <a:solidFill>
                <a:srgbClr val="00B0F0"/>
              </a:solidFill>
            </a:endParaRPr>
          </a:p>
          <a:p>
            <a:pPr marL="1262063" lvl="2" indent="-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B0F0"/>
                </a:solidFill>
              </a:rPr>
              <a:t>I</a:t>
            </a:r>
            <a:r>
              <a:rPr lang="en-CH" sz="2800" dirty="0" err="1">
                <a:solidFill>
                  <a:srgbClr val="00B0F0"/>
                </a:solidFill>
              </a:rPr>
              <a:t>njuries</a:t>
            </a:r>
            <a:endParaRPr lang="en-US" sz="2800" dirty="0">
              <a:solidFill>
                <a:srgbClr val="00B0F0"/>
              </a:solidFill>
            </a:endParaRPr>
          </a:p>
          <a:p>
            <a:pPr marL="1262063" lvl="2" indent="-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B0F0"/>
                </a:solidFill>
              </a:rPr>
              <a:t>Expensive</a:t>
            </a:r>
            <a:endParaRPr lang="en-GB" sz="2800" dirty="0">
              <a:solidFill>
                <a:srgbClr val="00B0F0"/>
              </a:solidFill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6382717" y="1613620"/>
            <a:ext cx="5110036" cy="40056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2" indent="-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hu-HU" sz="2800" dirty="0" smtClean="0"/>
              <a:t>A hoki megítélésére</a:t>
            </a:r>
            <a:endParaRPr lang="en-GB" sz="2800" dirty="0" smtClean="0"/>
          </a:p>
          <a:p>
            <a:pPr marL="1255713" lvl="3" indent="-4508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hu-HU" sz="2800" dirty="0" smtClean="0"/>
              <a:t>Emberek miért nem szeretik</a:t>
            </a:r>
            <a:endParaRPr lang="en-GB" sz="2800" dirty="0" smtClean="0"/>
          </a:p>
          <a:p>
            <a:pPr marL="457200" lvl="2" indent="-45720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hu-HU" sz="2800" dirty="0" smtClean="0"/>
              <a:t>Mert azt gondolják, hogy</a:t>
            </a:r>
            <a:endParaRPr lang="en-GB" sz="2800" dirty="0" smtClean="0"/>
          </a:p>
          <a:p>
            <a:pPr marL="1262063" lvl="2" indent="-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hu-HU" sz="2800" dirty="0" smtClean="0"/>
              <a:t>Verekedős </a:t>
            </a:r>
            <a:endParaRPr lang="en-US" sz="2800" dirty="0" smtClean="0"/>
          </a:p>
          <a:p>
            <a:pPr marL="1262063" lvl="2" indent="-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hu-HU" sz="2800" dirty="0" smtClean="0"/>
              <a:t>Veszélyes </a:t>
            </a:r>
            <a:r>
              <a:rPr lang="en-CH" sz="2800" dirty="0" smtClean="0"/>
              <a:t> </a:t>
            </a:r>
            <a:endParaRPr lang="en-US" sz="2800" dirty="0" smtClean="0"/>
          </a:p>
          <a:p>
            <a:pPr marL="1262063" lvl="2" indent="-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hu-HU" sz="2800" dirty="0" smtClean="0"/>
              <a:t>Sérülésveszélyes </a:t>
            </a:r>
            <a:endParaRPr lang="en-US" sz="2800" dirty="0" smtClean="0"/>
          </a:p>
          <a:p>
            <a:pPr marL="1262063" lvl="2" indent="-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hu-HU" sz="2800" dirty="0" smtClean="0"/>
              <a:t>Drága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5198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7563" y="173308"/>
            <a:ext cx="6918706" cy="1171398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00B0F0"/>
                </a:solidFill>
              </a:rPr>
              <a:t>Where to </a:t>
            </a:r>
            <a:r>
              <a:rPr lang="en-US" sz="4400" dirty="0" smtClean="0">
                <a:solidFill>
                  <a:srgbClr val="00B0F0"/>
                </a:solidFill>
              </a:rPr>
              <a:t>recruit</a:t>
            </a:r>
            <a:r>
              <a:rPr lang="hu-HU" sz="4400" dirty="0" smtClean="0"/>
              <a:t/>
            </a:r>
            <a:br>
              <a:rPr lang="hu-HU" sz="4400" dirty="0" smtClean="0"/>
            </a:br>
            <a:r>
              <a:rPr lang="hu-HU" sz="4400" dirty="0" smtClean="0"/>
              <a:t>hol toborozz</a:t>
            </a:r>
            <a:endParaRPr lang="de-C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217" y="1488143"/>
            <a:ext cx="10990700" cy="2492187"/>
          </a:xfrm>
        </p:spPr>
        <p:txBody>
          <a:bodyPr>
            <a:noAutofit/>
          </a:bodyPr>
          <a:lstStyle/>
          <a:p>
            <a:pPr marL="361950" indent="-36195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CH" sz="2400" dirty="0">
                <a:solidFill>
                  <a:srgbClr val="00B0F0"/>
                </a:solidFill>
              </a:rPr>
              <a:t>U</a:t>
            </a:r>
            <a:r>
              <a:rPr lang="en-GB" sz="2400" dirty="0">
                <a:solidFill>
                  <a:srgbClr val="00B0F0"/>
                </a:solidFill>
              </a:rPr>
              <a:t>se every opportunity to promote hockey </a:t>
            </a:r>
            <a:r>
              <a:rPr lang="en-CH" sz="2400" dirty="0">
                <a:solidFill>
                  <a:srgbClr val="00B0F0"/>
                </a:solidFill>
              </a:rPr>
              <a:t>BUT</a:t>
            </a:r>
            <a:r>
              <a:rPr lang="en-GB" sz="2400" dirty="0">
                <a:solidFill>
                  <a:srgbClr val="00B0F0"/>
                </a:solidFill>
              </a:rPr>
              <a:t> do it well</a:t>
            </a:r>
          </a:p>
          <a:p>
            <a:pPr marL="361950" indent="-36195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GB" sz="2400" dirty="0">
                <a:solidFill>
                  <a:srgbClr val="00B0F0"/>
                </a:solidFill>
              </a:rPr>
              <a:t>Club Website: Start to Play - Who, How, When &amp; Where</a:t>
            </a:r>
          </a:p>
          <a:p>
            <a:pPr marL="361950" indent="-3619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CH" sz="2400" dirty="0" smtClean="0">
                <a:solidFill>
                  <a:srgbClr val="00B0F0"/>
                </a:solidFill>
              </a:rPr>
              <a:t>Schools</a:t>
            </a:r>
            <a:r>
              <a:rPr lang="hu-HU" sz="2400" dirty="0" smtClean="0">
                <a:solidFill>
                  <a:srgbClr val="00B0F0"/>
                </a:solidFill>
              </a:rPr>
              <a:t> and </a:t>
            </a:r>
            <a:r>
              <a:rPr lang="hu-HU" sz="2400" dirty="0" err="1" smtClean="0">
                <a:solidFill>
                  <a:srgbClr val="00B0F0"/>
                </a:solidFill>
              </a:rPr>
              <a:t>kindergarten</a:t>
            </a:r>
            <a:endParaRPr lang="en-CH" sz="2400" dirty="0">
              <a:solidFill>
                <a:srgbClr val="00B0F0"/>
              </a:solidFill>
            </a:endParaRPr>
          </a:p>
          <a:p>
            <a:pPr marL="361950" indent="-36195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GB" sz="2400" dirty="0">
                <a:solidFill>
                  <a:srgbClr val="00B0F0"/>
                </a:solidFill>
              </a:rPr>
              <a:t>Use leaflets and materials BUT……..follow-up</a:t>
            </a:r>
          </a:p>
          <a:p>
            <a:pPr marL="361950" indent="-3619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GB" sz="2400" dirty="0">
                <a:solidFill>
                  <a:srgbClr val="00B0F0"/>
                </a:solidFill>
              </a:rPr>
              <a:t>On-ice demonstrations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68217" y="4123767"/>
            <a:ext cx="10990700" cy="2734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hu-HU" sz="2400" dirty="0" smtClean="0"/>
              <a:t>Használj ki minden lehetőséget és csináld jól</a:t>
            </a:r>
            <a:endParaRPr lang="en-GB" sz="2400" dirty="0" smtClean="0"/>
          </a:p>
          <a:p>
            <a:pPr marL="361950" indent="-36195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hu-HU" sz="2400" dirty="0" smtClean="0"/>
              <a:t>Legyen jó honlapja a klubnak, ahol lehet látni, hol, hogyan, mikor, kinél lehet jelentkezni és mikor vannak edzések( frissítés fontos)</a:t>
            </a:r>
            <a:endParaRPr lang="en-GB" sz="2400" dirty="0" smtClean="0"/>
          </a:p>
          <a:p>
            <a:pPr marL="361950" indent="-361950">
              <a:spcBef>
                <a:spcPts val="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hu-HU" sz="2400" dirty="0" smtClean="0"/>
              <a:t>Iskolában, óvodában</a:t>
            </a:r>
            <a:endParaRPr lang="en-CH" sz="2400" dirty="0" smtClean="0"/>
          </a:p>
          <a:p>
            <a:pPr marL="361950" indent="-36195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hu-HU" sz="2400" dirty="0" smtClean="0"/>
              <a:t>Használj szóróanyagot DE…..legyen </a:t>
            </a:r>
            <a:r>
              <a:rPr lang="hu-HU" sz="2400" smtClean="0"/>
              <a:t>után </a:t>
            </a:r>
            <a:r>
              <a:rPr lang="hu-HU" sz="2400" smtClean="0"/>
              <a:t>követés</a:t>
            </a:r>
            <a:endParaRPr lang="en-GB" sz="2400" dirty="0" smtClean="0"/>
          </a:p>
          <a:p>
            <a:pPr marL="361950" indent="-361950">
              <a:spcBef>
                <a:spcPts val="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hu-HU" sz="2400" dirty="0" smtClean="0"/>
              <a:t>Jeges bemutató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4333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0759" y="664608"/>
            <a:ext cx="7975224" cy="533400"/>
          </a:xfrm>
        </p:spPr>
        <p:txBody>
          <a:bodyPr>
            <a:noAutofit/>
          </a:bodyPr>
          <a:lstStyle/>
          <a:p>
            <a:pPr algn="ctr"/>
            <a:r>
              <a:rPr lang="en-GB" sz="4400" dirty="0" smtClean="0"/>
              <a:t>What is Ice Hockey?</a:t>
            </a:r>
            <a:r>
              <a:rPr lang="hu-HU" sz="4400" dirty="0" smtClean="0"/>
              <a:t/>
            </a:r>
            <a:br>
              <a:rPr lang="hu-HU" sz="4400" dirty="0" smtClean="0"/>
            </a:br>
            <a:r>
              <a:rPr lang="hu-HU" sz="4400" dirty="0" smtClean="0"/>
              <a:t>MI IS A JÉGKORONG?</a:t>
            </a:r>
            <a:endParaRPr lang="de-CH" sz="44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50759" y="4937637"/>
            <a:ext cx="8523583" cy="1190208"/>
          </a:xfrm>
        </p:spPr>
        <p:txBody>
          <a:bodyPr>
            <a:noAutofit/>
          </a:bodyPr>
          <a:lstStyle/>
          <a:p>
            <a:pPr marL="0" indent="0" algn="ctr">
              <a:buClr>
                <a:srgbClr val="D90700"/>
              </a:buClr>
              <a:buSzPct val="100000"/>
              <a:buNone/>
            </a:pPr>
            <a:r>
              <a:rPr lang="en-GB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erforth" pitchFamily="2" charset="-18"/>
              </a:rPr>
              <a:t>The sport all other sports want to be!!</a:t>
            </a:r>
            <a:endParaRPr lang="hu-HU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erforth" pitchFamily="2" charset="-18"/>
            </a:endParaRPr>
          </a:p>
          <a:p>
            <a:pPr marL="0" indent="0" algn="ctr">
              <a:buClr>
                <a:srgbClr val="D90700"/>
              </a:buClr>
              <a:buSzPct val="100000"/>
              <a:buNone/>
            </a:pPr>
            <a:r>
              <a:rPr lang="hu-HU" sz="3200" dirty="0" smtClean="0">
                <a:solidFill>
                  <a:schemeClr val="tx1"/>
                </a:solidFill>
                <a:latin typeface="Aberforth" pitchFamily="2" charset="-18"/>
              </a:rPr>
              <a:t>Az, ami minden más sportág lenni akar!!</a:t>
            </a:r>
            <a:endParaRPr lang="en-GB" sz="3200" dirty="0">
              <a:solidFill>
                <a:schemeClr val="tx1"/>
              </a:solidFill>
              <a:latin typeface="Aberforth" pitchFamily="2" charset="-18"/>
            </a:endParaRPr>
          </a:p>
        </p:txBody>
      </p:sp>
      <p:pic>
        <p:nvPicPr>
          <p:cNvPr id="5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5830" y="1801504"/>
            <a:ext cx="3365083" cy="253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49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. MJSZ\1. HUN Coaching Courses\1. HUN LTP Course\6. MSH-Kisstadion 3-4 June 2016\1. Updated LTP Presentations\World Map.jpg"/>
          <p:cNvPicPr>
            <a:picLocks noChangeAspect="1" noChangeArrowheads="1"/>
          </p:cNvPicPr>
          <p:nvPr/>
        </p:nvPicPr>
        <p:blipFill rotWithShape="1"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4285" y="1379315"/>
            <a:ext cx="8154403" cy="410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80023" y="222065"/>
            <a:ext cx="6954795" cy="751473"/>
          </a:xfrm>
          <a:noFill/>
        </p:spPr>
        <p:txBody>
          <a:bodyPr>
            <a:noAutofit/>
          </a:bodyPr>
          <a:lstStyle/>
          <a:p>
            <a:pPr algn="ctr"/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Statistics </a:t>
            </a:r>
            <a:r>
              <a:rPr lang="en-GB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Worldwide</a:t>
            </a:r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sz="3200" dirty="0" smtClean="0"/>
              <a:t>statisztika a világból</a:t>
            </a:r>
            <a:r>
              <a:rPr lang="en-GB" sz="3200" dirty="0" smtClean="0"/>
              <a:t> </a:t>
            </a:r>
            <a:endParaRPr lang="en-GB" sz="40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69562" y="1209161"/>
            <a:ext cx="10085397" cy="5369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GB" sz="22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Almost </a:t>
            </a:r>
            <a:r>
              <a:rPr lang="en-GB" sz="22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 million </a:t>
            </a:r>
            <a:r>
              <a:rPr lang="en-GB" sz="22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registered ice hockey players; </a:t>
            </a:r>
            <a:r>
              <a:rPr lang="en-GB" sz="22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87% </a:t>
            </a:r>
            <a:r>
              <a:rPr lang="en-GB" sz="22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those come from </a:t>
            </a:r>
            <a:r>
              <a:rPr lang="en-GB" sz="22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 nations </a:t>
            </a:r>
            <a:r>
              <a:rPr lang="en-GB" sz="22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(Canada, US, Czech Republic, Russia, Finland and Sweden</a:t>
            </a:r>
            <a:r>
              <a:rPr lang="en-GB" sz="220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hu-HU" sz="2200" dirty="0" smtClean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Közel 2 millió igazolt jégkorongozó: 87%-a 6 nemzetből van(Kanada, USA, </a:t>
            </a:r>
            <a:r>
              <a:rPr lang="hu-HU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Cseho</a:t>
            </a:r>
            <a:r>
              <a:rPr lang="hu-H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., </a:t>
            </a:r>
            <a:r>
              <a:rPr lang="hu-HU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Oroszo</a:t>
            </a:r>
            <a:r>
              <a:rPr lang="hu-H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., </a:t>
            </a:r>
            <a:r>
              <a:rPr lang="hu-HU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Finno</a:t>
            </a:r>
            <a:r>
              <a:rPr lang="hu-H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., és </a:t>
            </a:r>
            <a:r>
              <a:rPr lang="hu-HU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Svédo</a:t>
            </a:r>
            <a:r>
              <a:rPr lang="hu-H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.)</a:t>
            </a:r>
            <a:endParaRPr lang="en-GB" sz="2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GB" sz="22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There are approx. </a:t>
            </a:r>
            <a:r>
              <a:rPr lang="en-GB" sz="22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900,000 junior </a:t>
            </a:r>
            <a:r>
              <a:rPr lang="en-GB" sz="22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players and </a:t>
            </a:r>
            <a:r>
              <a:rPr lang="en-GB" sz="22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200,000 female </a:t>
            </a:r>
            <a:r>
              <a:rPr lang="en-GB" sz="22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players in the </a:t>
            </a:r>
            <a:r>
              <a:rPr lang="en-GB" sz="220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world</a:t>
            </a:r>
            <a:endParaRPr lang="hu-HU" sz="2200" dirty="0" smtClean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Körülbelül 900.000 utánpótlás játékos, és 200.000 női játékos a világon</a:t>
            </a:r>
            <a:r>
              <a:rPr lang="en-GB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GB" sz="2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GB" sz="22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same 6 nations account for the </a:t>
            </a:r>
            <a:r>
              <a:rPr lang="en-GB" sz="22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88% </a:t>
            </a:r>
            <a:r>
              <a:rPr lang="en-GB" sz="22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junior players and </a:t>
            </a:r>
            <a:r>
              <a:rPr lang="en-GB" sz="22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 </a:t>
            </a:r>
            <a:r>
              <a:rPr lang="en-GB" sz="22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nations</a:t>
            </a:r>
            <a:r>
              <a:rPr lang="en-GB" sz="22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2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account for </a:t>
            </a:r>
            <a:r>
              <a:rPr lang="en-GB" sz="22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83% </a:t>
            </a:r>
            <a:r>
              <a:rPr lang="en-GB" sz="22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</a:t>
            </a:r>
            <a:r>
              <a:rPr lang="en-GB" sz="2200" i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female</a:t>
            </a:r>
            <a:r>
              <a:rPr lang="en-GB" sz="22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20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players</a:t>
            </a:r>
            <a:endParaRPr lang="hu-HU" sz="2200" dirty="0" smtClean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Ugyanaz a 6 nemzet adja a 88%-át az utánpótlás játékosoknak, és 2 nemzet adja a 83%-át a női játékosoknak</a:t>
            </a:r>
            <a:endParaRPr lang="en-GB" sz="2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GB" sz="22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the combined the population of the IIHF National Associations, only </a:t>
            </a:r>
            <a:r>
              <a:rPr lang="en-GB" sz="22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0.03% </a:t>
            </a:r>
            <a:r>
              <a:rPr lang="en-GB" sz="22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are registered hockey </a:t>
            </a:r>
            <a:r>
              <a:rPr lang="en-GB" sz="220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players</a:t>
            </a:r>
            <a:endParaRPr lang="hu-HU" sz="2200" dirty="0" smtClean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 összes nemzeti szövetség igazolt játékosaik száma csupán 0.03%-a világ népességéhez viszonyítva</a:t>
            </a:r>
            <a:endParaRPr lang="en-GB" sz="2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Sun 1">
            <a:hlinkClick r:id="rId4" action="ppaction://hlinkfile"/>
          </p:cNvPr>
          <p:cNvSpPr/>
          <p:nvPr/>
        </p:nvSpPr>
        <p:spPr>
          <a:xfrm>
            <a:off x="7677014" y="3231954"/>
            <a:ext cx="593767" cy="593766"/>
          </a:xfrm>
          <a:prstGeom prst="su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11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21470" y="320363"/>
            <a:ext cx="9030858" cy="1358312"/>
          </a:xfrm>
          <a:noFill/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Hungary – know your </a:t>
            </a:r>
            <a:r>
              <a:rPr lang="en-GB" sz="3200" dirty="0" smtClean="0">
                <a:solidFill>
                  <a:srgbClr val="0070C0"/>
                </a:solidFill>
              </a:rPr>
              <a:t>market</a:t>
            </a: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3200" dirty="0" smtClean="0"/>
              <a:t>Magyarország-ismerd a piacodat</a:t>
            </a:r>
            <a:endParaRPr lang="en-GB" sz="3200" dirty="0"/>
          </a:p>
        </p:txBody>
      </p:sp>
      <p:pic>
        <p:nvPicPr>
          <p:cNvPr id="6" name="Picture 5" descr="../../../../Downloads/Mo%20térkép%207%20régio%2">
            <a:extLst>
              <a:ext uri="{FF2B5EF4-FFF2-40B4-BE49-F238E27FC236}">
                <a16:creationId xmlns:a16="http://schemas.microsoft.com/office/drawing/2014/main" id="{A94AAD83-FB1F-437A-997B-2C17E10F9848}"/>
              </a:ext>
            </a:extLst>
          </p:cNvPr>
          <p:cNvPicPr/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4525" y="1226997"/>
            <a:ext cx="10399594" cy="510254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064525" y="1455214"/>
            <a:ext cx="10510185" cy="52867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GB" sz="20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Our biggest sports </a:t>
            </a:r>
            <a:r>
              <a:rPr lang="en-GB" sz="2000" b="1" dirty="0" err="1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Waterpolo</a:t>
            </a:r>
            <a:r>
              <a:rPr lang="en-GB" sz="20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Football, Handball</a:t>
            </a:r>
            <a:r>
              <a:rPr lang="en-GB" sz="2000" b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...</a:t>
            </a:r>
            <a:endParaRPr lang="hu-HU" sz="2000" b="1" dirty="0" smtClean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hu-H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Legnagyobb sportágak </a:t>
            </a:r>
            <a:r>
              <a:rPr lang="hu-HU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vizílabda</a:t>
            </a:r>
            <a:r>
              <a:rPr lang="hu-H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labdarúgás, kézilabda…</a:t>
            </a:r>
            <a:endParaRPr lang="en-GB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GB" sz="20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Most programs start at age of </a:t>
            </a:r>
            <a:r>
              <a:rPr lang="en-GB" sz="2000" b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  <a:endParaRPr lang="hu-HU" sz="2000" b="1" dirty="0" smtClean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hu-H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6 éves korban már toboroznak</a:t>
            </a:r>
            <a:endParaRPr lang="en-GB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hu-HU" sz="2000" b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7.242</a:t>
            </a:r>
            <a:r>
              <a:rPr lang="en-GB" sz="2000" b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registered ice hockey players in </a:t>
            </a:r>
            <a:r>
              <a:rPr lang="en-GB" sz="2000" b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Hungary</a:t>
            </a:r>
            <a:endParaRPr lang="en-GB" sz="2000" b="1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hu-H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7.242 igazolt jégkorongozó Magyarországon</a:t>
            </a:r>
          </a:p>
          <a:p>
            <a:pPr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GB" sz="2000" b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There </a:t>
            </a:r>
            <a:r>
              <a:rPr lang="en-GB" sz="20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are </a:t>
            </a:r>
            <a:r>
              <a:rPr lang="hu-HU" sz="2000" b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  <a:r>
              <a:rPr lang="en-GB" sz="2000" b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hu-HU" sz="2000" b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898</a:t>
            </a:r>
            <a:r>
              <a:rPr lang="en-GB" sz="2000" b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junior players </a:t>
            </a:r>
            <a:r>
              <a:rPr lang="en-GB" sz="2000" b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</a:t>
            </a:r>
            <a:r>
              <a:rPr lang="en-CH" sz="2000" b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2000" b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945</a:t>
            </a:r>
            <a:r>
              <a:rPr lang="en-GB" sz="2000" b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female players</a:t>
            </a:r>
          </a:p>
          <a:p>
            <a:pPr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hu-H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5.898 utánpótlás játékos és 945 lány és női játékos</a:t>
            </a:r>
          </a:p>
          <a:p>
            <a:pPr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GB" sz="2000" b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Only 0.0</a:t>
            </a:r>
            <a:r>
              <a:rPr lang="hu-HU" sz="2000" b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  <a:r>
              <a:rPr lang="en-GB" sz="2000" b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 </a:t>
            </a:r>
            <a:r>
              <a:rPr lang="en-GB" sz="20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the population are registered hockey players</a:t>
            </a:r>
          </a:p>
          <a:p>
            <a:pPr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hu-H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Az igazolt játékosok száma csupán 0,07%-a </a:t>
            </a:r>
            <a:r>
              <a:rPr lang="hu-HU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hu-H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teljes népességnek</a:t>
            </a:r>
          </a:p>
          <a:p>
            <a:pPr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GB" sz="2000" b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But </a:t>
            </a:r>
            <a:r>
              <a:rPr lang="en-GB" sz="20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 are growing and we are only 1 of </a:t>
            </a:r>
            <a:r>
              <a:rPr lang="hu-HU" sz="2000" b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  <a:r>
              <a:rPr lang="en-GB" sz="2000" b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sports that receive the TAO</a:t>
            </a:r>
          </a:p>
          <a:p>
            <a:pPr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hu-H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De egyre növekszünk és a jégkorong 1 a 6 látványsport közül , ami TAO támogatást kap</a:t>
            </a:r>
          </a:p>
          <a:p>
            <a:pPr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CH" sz="2000" b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</a:t>
            </a:r>
            <a:r>
              <a:rPr lang="en-CH" sz="20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does this m</a:t>
            </a:r>
            <a:r>
              <a:rPr lang="en-GB" sz="2000" b="1" dirty="0" err="1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eans</a:t>
            </a:r>
            <a:r>
              <a:rPr lang="en-GB" sz="20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There’s lots of Potential</a:t>
            </a:r>
            <a:r>
              <a:rPr lang="en-GB" sz="2000" b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!!!</a:t>
            </a:r>
            <a:endParaRPr lang="hu-HU" sz="2000" b="1" dirty="0" smtClean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hu-H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Mit jelent ez-Még rengeteg a rejtett tartalék!!!</a:t>
            </a:r>
            <a:endParaRPr lang="en-GB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Jobb oldali kapcsos zárójel 1"/>
          <p:cNvSpPr/>
          <p:nvPr/>
        </p:nvSpPr>
        <p:spPr>
          <a:xfrm>
            <a:off x="8789158" y="3152633"/>
            <a:ext cx="1392072" cy="1692322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1583140" y="16786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0244330" y="3790827"/>
            <a:ext cx="1869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 smtClean="0"/>
              <a:t>July</a:t>
            </a:r>
            <a:r>
              <a:rPr lang="hu-HU" sz="1400" dirty="0" smtClean="0"/>
              <a:t> of 2019.</a:t>
            </a:r>
          </a:p>
          <a:p>
            <a:r>
              <a:rPr lang="hu-HU" sz="1400" dirty="0" smtClean="0"/>
              <a:t>2019.júliusi adat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22110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10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10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10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1000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5139" y="333589"/>
            <a:ext cx="9266150" cy="1454268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rgbClr val="00B0F0"/>
                </a:solidFill>
              </a:rPr>
              <a:t>Why Actively Recruit</a:t>
            </a:r>
            <a:r>
              <a:rPr lang="en-GB" sz="4000" dirty="0" smtClean="0">
                <a:solidFill>
                  <a:srgbClr val="00B0F0"/>
                </a:solidFill>
              </a:rPr>
              <a:t>?</a:t>
            </a:r>
            <a:r>
              <a:rPr lang="hu-HU" sz="4000" dirty="0" smtClean="0">
                <a:solidFill>
                  <a:srgbClr val="00B0F0"/>
                </a:solidFill>
              </a:rPr>
              <a:t/>
            </a:r>
            <a:br>
              <a:rPr lang="hu-HU" sz="4000" dirty="0" smtClean="0">
                <a:solidFill>
                  <a:srgbClr val="00B0F0"/>
                </a:solidFill>
              </a:rPr>
            </a:br>
            <a:r>
              <a:rPr lang="hu-HU" sz="4000" dirty="0" smtClean="0"/>
              <a:t>Miért kell folyamatosan toborozni?</a:t>
            </a:r>
            <a:endParaRPr lang="de-CH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2149" y="1910688"/>
            <a:ext cx="9789139" cy="4503760"/>
          </a:xfrm>
        </p:spPr>
        <p:txBody>
          <a:bodyPr>
            <a:normAutofit fontScale="70000" lnSpcReduction="20000"/>
          </a:bodyPr>
          <a:lstStyle/>
          <a:p>
            <a:pPr marL="450850" indent="-45085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B0F0"/>
                </a:solidFill>
              </a:rPr>
              <a:t>Children have a large choice of activities they can </a:t>
            </a:r>
            <a:r>
              <a:rPr lang="en-GB" sz="2800" b="1" dirty="0" smtClean="0">
                <a:solidFill>
                  <a:srgbClr val="00B0F0"/>
                </a:solidFill>
              </a:rPr>
              <a:t>do</a:t>
            </a:r>
            <a:endParaRPr lang="hu-HU" sz="2800" b="1" dirty="0" smtClean="0">
              <a:solidFill>
                <a:srgbClr val="00B0F0"/>
              </a:solidFill>
            </a:endParaRPr>
          </a:p>
          <a:p>
            <a:pPr marL="450850" indent="-45085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schemeClr val="tx1"/>
                </a:solidFill>
              </a:rPr>
              <a:t>Gyerekek sok szabadidős tevékenységből választhatnak</a:t>
            </a:r>
            <a:endParaRPr lang="en-GB" sz="2800" dirty="0">
              <a:solidFill>
                <a:schemeClr val="tx1"/>
              </a:solidFill>
            </a:endParaRPr>
          </a:p>
          <a:p>
            <a:pPr marL="450850" indent="-45085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B0F0"/>
                </a:solidFill>
              </a:rPr>
              <a:t>This includes other sports </a:t>
            </a:r>
            <a:endParaRPr lang="hu-HU" sz="2800" b="1" dirty="0" smtClean="0">
              <a:solidFill>
                <a:srgbClr val="00B0F0"/>
              </a:solidFill>
            </a:endParaRPr>
          </a:p>
          <a:p>
            <a:pPr marL="450850" indent="-45085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schemeClr val="tx1"/>
                </a:solidFill>
              </a:rPr>
              <a:t>Ez értendő a sportágakra is</a:t>
            </a:r>
            <a:endParaRPr lang="en-GB" sz="2800" dirty="0">
              <a:solidFill>
                <a:schemeClr val="tx1"/>
              </a:solidFill>
            </a:endParaRPr>
          </a:p>
          <a:p>
            <a:pPr marL="450850" indent="-45085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B0F0"/>
                </a:solidFill>
              </a:rPr>
              <a:t>So clubs need to actively go out and  find young people to play ice </a:t>
            </a:r>
            <a:r>
              <a:rPr lang="en-GB" sz="2800" b="1" dirty="0" smtClean="0">
                <a:solidFill>
                  <a:srgbClr val="00B0F0"/>
                </a:solidFill>
              </a:rPr>
              <a:t>hockey</a:t>
            </a:r>
            <a:endParaRPr lang="hu-HU" sz="2800" b="1" dirty="0" smtClean="0">
              <a:solidFill>
                <a:srgbClr val="00B0F0"/>
              </a:solidFill>
            </a:endParaRPr>
          </a:p>
          <a:p>
            <a:pPr marL="450850" indent="-45085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schemeClr val="tx1"/>
                </a:solidFill>
              </a:rPr>
              <a:t>Tehát a kluboknak muszáj folyamatosan toborozni gyerekeket, akik eljönnek </a:t>
            </a:r>
            <a:r>
              <a:rPr lang="hu-HU" dirty="0" err="1" smtClean="0">
                <a:solidFill>
                  <a:schemeClr val="tx1"/>
                </a:solidFill>
              </a:rPr>
              <a:t>jégkorongozni</a:t>
            </a:r>
            <a:endParaRPr lang="en-GB" sz="2800" dirty="0">
              <a:solidFill>
                <a:schemeClr val="tx1"/>
              </a:solidFill>
            </a:endParaRPr>
          </a:p>
          <a:p>
            <a:pPr marL="450850" indent="-45085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B0F0"/>
                </a:solidFill>
              </a:rPr>
              <a:t>One thing is for </a:t>
            </a:r>
            <a:r>
              <a:rPr lang="en-GB" sz="2800" b="1" dirty="0" smtClean="0">
                <a:solidFill>
                  <a:srgbClr val="00B0F0"/>
                </a:solidFill>
              </a:rPr>
              <a:t>certain</a:t>
            </a:r>
            <a:endParaRPr lang="hu-HU" sz="2800" b="1" dirty="0" smtClean="0">
              <a:solidFill>
                <a:srgbClr val="00B0F0"/>
              </a:solidFill>
            </a:endParaRPr>
          </a:p>
          <a:p>
            <a:pPr marL="450850" indent="-45085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schemeClr val="tx1"/>
                </a:solidFill>
              </a:rPr>
              <a:t>Egy dolog azonban biztos </a:t>
            </a:r>
            <a:endParaRPr lang="en-GB" sz="2800" dirty="0">
              <a:solidFill>
                <a:schemeClr val="tx1"/>
              </a:solidFill>
            </a:endParaRPr>
          </a:p>
          <a:p>
            <a:pPr marL="0" indent="0" algn="ctr">
              <a:buSzPct val="100000"/>
              <a:buNone/>
            </a:pPr>
            <a:r>
              <a:rPr lang="en-GB" sz="2800" b="1" dirty="0">
                <a:solidFill>
                  <a:srgbClr val="00B0F0"/>
                </a:solidFill>
              </a:rPr>
              <a:t>Players don’t come to you</a:t>
            </a:r>
            <a:r>
              <a:rPr lang="en-GB" sz="2800" b="1" dirty="0" smtClean="0">
                <a:solidFill>
                  <a:srgbClr val="00B0F0"/>
                </a:solidFill>
              </a:rPr>
              <a:t>!!</a:t>
            </a:r>
            <a:endParaRPr lang="hu-HU" sz="2800" b="1" dirty="0" smtClean="0">
              <a:solidFill>
                <a:srgbClr val="00B0F0"/>
              </a:solidFill>
            </a:endParaRPr>
          </a:p>
          <a:p>
            <a:pPr marL="0" indent="0" algn="ctr">
              <a:buSzPct val="100000"/>
              <a:buNone/>
            </a:pPr>
            <a:r>
              <a:rPr lang="hu-HU" dirty="0" smtClean="0">
                <a:solidFill>
                  <a:schemeClr val="tx1"/>
                </a:solidFill>
              </a:rPr>
              <a:t>A gyerekek nem jönnek maguktól!!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27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37785">
            <a:off x="532965" y="1642527"/>
            <a:ext cx="4978400" cy="2068285"/>
          </a:xfrm>
          <a:prstGeom prst="rect">
            <a:avLst/>
          </a:prstGeom>
        </p:spPr>
      </p:pic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3203211" y="3650610"/>
            <a:ext cx="7668853" cy="144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2106613" indent="-2106613" defTabSz="669925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GB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Affiliation: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Friendships, being part of a team</a:t>
            </a:r>
          </a:p>
          <a:p>
            <a:pPr marL="2106613" indent="-2106613" algn="l" defTabSz="669925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GB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Excellence: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good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06613" indent="-2106613" algn="l" defTabSz="669925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GB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Feeling: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Exciting, speed, physical</a:t>
            </a:r>
          </a:p>
          <a:p>
            <a:pPr marL="2106613" indent="-2106613" algn="l" defTabSz="669925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GB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Success: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Recognition, winning</a:t>
            </a: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2019869" y="230361"/>
            <a:ext cx="923953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762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571500" algn="l" defTabSz="762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algn="l" defTabSz="762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714500" algn="l" defTabSz="762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286000" algn="l" defTabSz="762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en-GB" sz="4000" cap="all" spc="2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Why Players </a:t>
            </a:r>
            <a:r>
              <a:rPr lang="en-GB" sz="4000" cap="all" spc="200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Play</a:t>
            </a:r>
            <a:endParaRPr lang="hu-HU" sz="4000" cap="all" spc="200" dirty="0" smtClean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hu-HU" sz="4000" cap="all" spc="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Miért szeretnek játszani a gyerekek</a:t>
            </a:r>
            <a:endParaRPr lang="en-GB" sz="4000" cap="all" spc="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54295" y="1600616"/>
            <a:ext cx="67692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and most important: </a:t>
            </a:r>
          </a:p>
          <a:p>
            <a:r>
              <a:rPr lang="en-GB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have fun </a:t>
            </a:r>
            <a:endParaRPr lang="hu-HU" sz="32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Első és legfontosabb:</a:t>
            </a:r>
          </a:p>
          <a:p>
            <a:r>
              <a:rPr lang="hu-H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ert jól érzi magát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03210" y="5091899"/>
            <a:ext cx="7668853" cy="144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2106613" indent="-2106613" defTabSz="669925" eaLnBrk="0" hangingPunct="0">
              <a:lnSpc>
                <a:spcPct val="90000"/>
              </a:lnSpc>
              <a:spcBef>
                <a:spcPct val="20000"/>
              </a:spcBef>
            </a:pPr>
            <a:r>
              <a:rPr lang="hu-HU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Kapcsolat</a:t>
            </a:r>
            <a:r>
              <a:rPr lang="en-GB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baráti kapcsolatok, csapat tagja lehet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06613" indent="-2106613" algn="l" defTabSz="669925" eaLnBrk="0" hangingPunct="0">
              <a:lnSpc>
                <a:spcPct val="90000"/>
              </a:lnSpc>
              <a:spcBef>
                <a:spcPct val="20000"/>
              </a:spcBef>
            </a:pPr>
            <a:r>
              <a:rPr lang="hu-HU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Kitűnhet</a:t>
            </a:r>
            <a:r>
              <a:rPr lang="en-GB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azzal hogy jó valamiben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06613" indent="-2106613" algn="l" defTabSz="669925" eaLnBrk="0" hangingPunct="0">
              <a:lnSpc>
                <a:spcPct val="90000"/>
              </a:lnSpc>
              <a:spcBef>
                <a:spcPct val="20000"/>
              </a:spcBef>
            </a:pPr>
            <a:r>
              <a:rPr lang="hu-HU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Érzet</a:t>
            </a:r>
            <a:r>
              <a:rPr lang="en-GB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izgalmas, gyors, kemény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06613" indent="-2106613" algn="l" defTabSz="669925" eaLnBrk="0" hangingPunct="0">
              <a:lnSpc>
                <a:spcPct val="90000"/>
              </a:lnSpc>
              <a:spcBef>
                <a:spcPct val="20000"/>
              </a:spcBef>
            </a:pPr>
            <a:r>
              <a:rPr lang="hu-HU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Siker</a:t>
            </a:r>
            <a:r>
              <a:rPr lang="en-GB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hírnév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siker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30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139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39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139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139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6529" y="1585859"/>
            <a:ext cx="9206909" cy="5164192"/>
          </a:xfrm>
        </p:spPr>
        <p:txBody>
          <a:bodyPr>
            <a:noAutofit/>
          </a:bodyPr>
          <a:lstStyle/>
          <a:p>
            <a:pPr marL="361950" indent="-361950">
              <a:spcBef>
                <a:spcPts val="3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B0F0"/>
                </a:solidFill>
              </a:rPr>
              <a:t>Recruit the </a:t>
            </a:r>
            <a:r>
              <a:rPr lang="en-GB" sz="2000" dirty="0" smtClean="0">
                <a:solidFill>
                  <a:srgbClr val="00B0F0"/>
                </a:solidFill>
              </a:rPr>
              <a:t>children</a:t>
            </a:r>
            <a:endParaRPr lang="hu-HU" sz="2000" dirty="0" smtClean="0">
              <a:solidFill>
                <a:srgbClr val="00B0F0"/>
              </a:solidFill>
            </a:endParaRPr>
          </a:p>
          <a:p>
            <a:pPr marL="361950" indent="-361950">
              <a:spcBef>
                <a:spcPts val="3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hu-HU" sz="2000" dirty="0" smtClean="0">
                <a:solidFill>
                  <a:schemeClr val="tx1"/>
                </a:solidFill>
              </a:rPr>
              <a:t>Gyereket toborzunk</a:t>
            </a:r>
            <a:endParaRPr lang="en-GB" sz="2000" dirty="0">
              <a:solidFill>
                <a:schemeClr val="tx1"/>
              </a:solidFill>
            </a:endParaRPr>
          </a:p>
          <a:p>
            <a:pPr marL="361950" indent="-361950">
              <a:spcBef>
                <a:spcPts val="3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B0F0"/>
                </a:solidFill>
              </a:rPr>
              <a:t>Sell the </a:t>
            </a:r>
            <a:r>
              <a:rPr lang="en-GB" sz="2000" dirty="0" smtClean="0">
                <a:solidFill>
                  <a:srgbClr val="00B0F0"/>
                </a:solidFill>
              </a:rPr>
              <a:t>parents</a:t>
            </a:r>
            <a:endParaRPr lang="hu-HU" sz="2000" dirty="0" smtClean="0">
              <a:solidFill>
                <a:srgbClr val="00B0F0"/>
              </a:solidFill>
            </a:endParaRPr>
          </a:p>
          <a:p>
            <a:pPr marL="361950" indent="-361950">
              <a:spcBef>
                <a:spcPts val="3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hu-HU" sz="2000" dirty="0" smtClean="0">
                <a:solidFill>
                  <a:schemeClr val="tx1"/>
                </a:solidFill>
              </a:rPr>
              <a:t>De a szülőnek kell eladni</a:t>
            </a:r>
            <a:endParaRPr lang="en-GB" sz="2000" dirty="0">
              <a:solidFill>
                <a:schemeClr val="tx1"/>
              </a:solidFill>
            </a:endParaRPr>
          </a:p>
          <a:p>
            <a:pPr marL="361950" indent="-361950">
              <a:spcBef>
                <a:spcPts val="3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B0F0"/>
                </a:solidFill>
              </a:rPr>
              <a:t>Explain the benefits of </a:t>
            </a:r>
            <a:r>
              <a:rPr lang="en-GB" sz="2000" dirty="0" smtClean="0">
                <a:solidFill>
                  <a:srgbClr val="00B0F0"/>
                </a:solidFill>
              </a:rPr>
              <a:t>hockey</a:t>
            </a:r>
            <a:endParaRPr lang="hu-HU" sz="2000" dirty="0" smtClean="0">
              <a:solidFill>
                <a:srgbClr val="00B0F0"/>
              </a:solidFill>
            </a:endParaRPr>
          </a:p>
          <a:p>
            <a:pPr marL="361950" indent="-361950">
              <a:spcBef>
                <a:spcPts val="3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hu-HU" sz="2000" dirty="0" smtClean="0">
                <a:solidFill>
                  <a:schemeClr val="tx1"/>
                </a:solidFill>
              </a:rPr>
              <a:t>El kell magyarázni az előnyeit</a:t>
            </a:r>
            <a:endParaRPr lang="en-GB" sz="2000" dirty="0">
              <a:solidFill>
                <a:schemeClr val="tx1"/>
              </a:solidFill>
            </a:endParaRPr>
          </a:p>
          <a:p>
            <a:pPr marL="361950" indent="-361950">
              <a:spcBef>
                <a:spcPts val="3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B0F0"/>
                </a:solidFill>
              </a:rPr>
              <a:t>Give them the reasons for letting their children </a:t>
            </a:r>
            <a:r>
              <a:rPr lang="en-GB" sz="2000" dirty="0" smtClean="0">
                <a:solidFill>
                  <a:srgbClr val="00B0F0"/>
                </a:solidFill>
              </a:rPr>
              <a:t>play</a:t>
            </a:r>
            <a:endParaRPr lang="hu-HU" sz="2000" dirty="0" smtClean="0">
              <a:solidFill>
                <a:srgbClr val="00B0F0"/>
              </a:solidFill>
            </a:endParaRPr>
          </a:p>
          <a:p>
            <a:pPr marL="361950" indent="-361950">
              <a:spcBef>
                <a:spcPts val="3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hu-HU" sz="2000" dirty="0" smtClean="0">
                <a:solidFill>
                  <a:schemeClr val="tx1"/>
                </a:solidFill>
              </a:rPr>
              <a:t>Indokot kell szolgáltatni, hogy elhozza edzésre</a:t>
            </a:r>
            <a:endParaRPr lang="en-GB" sz="2000" dirty="0">
              <a:solidFill>
                <a:schemeClr val="tx1"/>
              </a:solidFill>
            </a:endParaRPr>
          </a:p>
          <a:p>
            <a:pPr marL="893763" lvl="1" indent="-436563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rgbClr val="00B0F0"/>
                </a:solidFill>
              </a:rPr>
              <a:t>Fun, Fair Play and Respect, Safe, Inclusive, Family Culture, Teamwork, Personal Development, </a:t>
            </a:r>
            <a:r>
              <a:rPr lang="en-GB" sz="2000" dirty="0" smtClean="0">
                <a:solidFill>
                  <a:srgbClr val="00B0F0"/>
                </a:solidFill>
              </a:rPr>
              <a:t>Discipline</a:t>
            </a:r>
            <a:endParaRPr lang="hu-HU" sz="2000" dirty="0" smtClean="0">
              <a:solidFill>
                <a:srgbClr val="00B0F0"/>
              </a:solidFill>
            </a:endParaRPr>
          </a:p>
          <a:p>
            <a:pPr marL="893763" lvl="1" indent="-436563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</a:pPr>
            <a:r>
              <a:rPr lang="hu-HU" sz="2000" dirty="0" smtClean="0">
                <a:solidFill>
                  <a:schemeClr val="tx1"/>
                </a:solidFill>
              </a:rPr>
              <a:t>Öröm, sportszerűség és tisztelet, biztonság, különleges, családi elfoglaltság, csapatmunka, személyiség fejlődés, fegyelmet tanul</a:t>
            </a:r>
            <a:endParaRPr lang="en-GB" sz="2000" dirty="0">
              <a:solidFill>
                <a:schemeClr val="tx1"/>
              </a:solidFill>
            </a:endParaRPr>
          </a:p>
          <a:p>
            <a:pPr marL="893763" lvl="1" indent="-436563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</a:pPr>
            <a:endParaRPr lang="en-GB" sz="2000" dirty="0">
              <a:solidFill>
                <a:schemeClr val="tx1"/>
              </a:solidFill>
              <a:hlinkClick r:id="rId2" action="ppaction://hlinkfile"/>
            </a:endParaRPr>
          </a:p>
          <a:p>
            <a:pPr marL="893763" lvl="1" indent="-436563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</a:pPr>
            <a:endParaRPr lang="en-GB" sz="2000" dirty="0">
              <a:solidFill>
                <a:schemeClr val="tx1"/>
              </a:solidFill>
              <a:hlinkClick r:id="rId2" action="ppaction://hlinkfil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9201" y="6570664"/>
            <a:ext cx="624417" cy="1793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FD762BF-1131-4E7C-9090-F3677E63EB4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13" y="296926"/>
            <a:ext cx="7327375" cy="778329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rgbClr val="00B0F0"/>
                </a:solidFill>
              </a:rPr>
              <a:t>How to </a:t>
            </a:r>
            <a:r>
              <a:rPr lang="en-GB" sz="4000" dirty="0" smtClean="0">
                <a:solidFill>
                  <a:srgbClr val="00B0F0"/>
                </a:solidFill>
              </a:rPr>
              <a:t>Recruit</a:t>
            </a:r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sz="4000" dirty="0" smtClean="0"/>
              <a:t>Hogyan toborozzunk</a:t>
            </a:r>
            <a:endParaRPr lang="de-CH" sz="4000" dirty="0"/>
          </a:p>
        </p:txBody>
      </p:sp>
      <p:sp>
        <p:nvSpPr>
          <p:cNvPr id="9" name="Rectangle 8"/>
          <p:cNvSpPr/>
          <p:nvPr/>
        </p:nvSpPr>
        <p:spPr>
          <a:xfrm>
            <a:off x="7310459" y="771206"/>
            <a:ext cx="4068742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Recruitment, it just happens</a:t>
            </a:r>
          </a:p>
          <a:p>
            <a:pPr algn="ctr">
              <a:spcBef>
                <a:spcPts val="1200"/>
              </a:spcBef>
              <a:buNone/>
            </a:pPr>
            <a:r>
              <a:rPr lang="en-GB" sz="24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Invite a Legend….. Really??</a:t>
            </a:r>
            <a:endParaRPr lang="en-GB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8"/>
          <p:cNvSpPr/>
          <p:nvPr/>
        </p:nvSpPr>
        <p:spPr>
          <a:xfrm>
            <a:off x="6847200" y="1756091"/>
            <a:ext cx="49952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hu-H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Toborzás, csak megy magától</a:t>
            </a:r>
          </a:p>
          <a:p>
            <a:pPr>
              <a:buNone/>
            </a:pPr>
            <a:r>
              <a:rPr lang="hu-H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Hívunk egy legendát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….. </a:t>
            </a:r>
            <a:r>
              <a:rPr lang="hu-H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Tényleg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??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35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4227" y="193883"/>
            <a:ext cx="11234413" cy="99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0" hangingPunct="0"/>
            <a:r>
              <a:rPr lang="en-GB" sz="3200" cap="all" spc="2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Ice Hockey is for Me </a:t>
            </a:r>
            <a:r>
              <a:rPr lang="en-GB" sz="3200" cap="all" spc="200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– Resources</a:t>
            </a:r>
            <a:endParaRPr lang="hu-HU" sz="3200" cap="all" spc="200" dirty="0" smtClean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  <a:p>
            <a:pPr algn="ctr" eaLnBrk="0" hangingPunct="0"/>
            <a:r>
              <a:rPr lang="hu-HU" sz="3200" cap="all" spc="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Jégkorong nekem-anyagok</a:t>
            </a:r>
            <a:endParaRPr lang="en-GB" sz="3200" cap="all" spc="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53512">
            <a:off x="8593471" y="2351172"/>
            <a:ext cx="3376597" cy="1830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Afbeelding 5" descr="iihf_recruit_poster01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95873">
            <a:off x="595709" y="2635529"/>
            <a:ext cx="2420704" cy="2830318"/>
          </a:xfrm>
          <a:prstGeom prst="rect">
            <a:avLst/>
          </a:prstGeom>
        </p:spPr>
      </p:pic>
      <p:sp>
        <p:nvSpPr>
          <p:cNvPr id="15" name="Marcador de contenido 2"/>
          <p:cNvSpPr txBox="1">
            <a:spLocks/>
          </p:cNvSpPr>
          <p:nvPr/>
        </p:nvSpPr>
        <p:spPr>
          <a:xfrm>
            <a:off x="4564161" y="6379910"/>
            <a:ext cx="2174543" cy="398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tabLst>
                <a:tab pos="4933950" algn="l"/>
              </a:tabLst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www.iihf.com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  <a:tabLst>
                <a:tab pos="4933950" algn="l"/>
              </a:tabLst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70216" y="2121453"/>
            <a:ext cx="7573026" cy="213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algn="l" eaLnBrk="1" hangingPunct="1">
              <a:spcAft>
                <a:spcPts val="300"/>
              </a:spcAft>
              <a:buClr>
                <a:srgbClr val="CF0E03"/>
              </a:buClr>
              <a:buFont typeface="Wingdings" pitchFamily="2" charset="2"/>
              <a:buNone/>
            </a:pPr>
            <a:r>
              <a:rPr lang="en-GB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Campaign includes:</a:t>
            </a:r>
          </a:p>
          <a:p>
            <a:pPr algn="l" eaLnBrk="1" hangingPunct="1">
              <a:spcAft>
                <a:spcPts val="3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Posters and Banners</a:t>
            </a:r>
          </a:p>
          <a:p>
            <a:pPr algn="l" eaLnBrk="1" hangingPunct="1">
              <a:spcAft>
                <a:spcPts val="3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Leaflets </a:t>
            </a:r>
          </a:p>
          <a:p>
            <a:pPr algn="l" eaLnBrk="1" hangingPunct="1">
              <a:spcAft>
                <a:spcPts val="3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Interactive Video</a:t>
            </a:r>
          </a:p>
          <a:p>
            <a:pPr algn="l" eaLnBrk="1" hangingPunct="1">
              <a:spcAft>
                <a:spcPts val="3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Stickers and Pucks</a:t>
            </a:r>
            <a:endParaRPr lang="de-CH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Aft>
                <a:spcPts val="3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“Welcome to Ice Hockey” Parents Brochure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200678" y="1160196"/>
            <a:ext cx="10067962" cy="961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2010 the IIHF</a:t>
            </a:r>
            <a:r>
              <a:rPr lang="en-GB" sz="1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launched the Ice Hockey is for Me recruitment program. To generate awareness of ice hockey increase its </a:t>
            </a:r>
            <a:r>
              <a:rPr lang="en-CH" sz="1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popularity</a:t>
            </a:r>
            <a:endParaRPr lang="hu-HU" sz="18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hu-H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IIHF 2010-ben indította a programot, azért hogy tudatosítsák a népszerűsítés fontosságát</a:t>
            </a: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4284" y="186061"/>
            <a:ext cx="1188713" cy="1117964"/>
          </a:xfrm>
          <a:prstGeom prst="rect">
            <a:avLst/>
          </a:prstGeom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101258" y="4119592"/>
            <a:ext cx="7573026" cy="213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algn="l" eaLnBrk="1" hangingPunct="1">
              <a:spcAft>
                <a:spcPts val="300"/>
              </a:spcAft>
              <a:buClr>
                <a:srgbClr val="CF0E03"/>
              </a:buClr>
              <a:buFont typeface="Wingdings" pitchFamily="2" charset="2"/>
              <a:buNone/>
            </a:pPr>
            <a:r>
              <a:rPr lang="hu-H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kampány tartalma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Aft>
                <a:spcPts val="3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Plakátok és transzparensek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Aft>
                <a:spcPts val="3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Szórólap 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Aft>
                <a:spcPts val="3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Interaktív videó anyag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Aft>
                <a:spcPts val="3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Matricák és korongok</a:t>
            </a:r>
            <a:endParaRPr lang="de-CH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Aft>
                <a:spcPts val="3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Szülői ismertetető füzet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29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52743" y="166472"/>
            <a:ext cx="6600439" cy="710319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>
                <a:solidFill>
                  <a:srgbClr val="00B0F0"/>
                </a:solidFill>
              </a:rPr>
              <a:t>Campaigns</a:t>
            </a:r>
            <a:r>
              <a:rPr lang="hu-HU" sz="4000" dirty="0" smtClean="0"/>
              <a:t>-Kampányok</a:t>
            </a:r>
            <a:endParaRPr lang="en-GB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03295" y="876791"/>
            <a:ext cx="7675394" cy="2870456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marL="355600" indent="-35560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GB" sz="1800" dirty="0" err="1">
                <a:solidFill>
                  <a:srgbClr val="00B0F0"/>
                </a:solidFill>
              </a:rPr>
              <a:t>Gyerehokizni</a:t>
            </a:r>
            <a:r>
              <a:rPr lang="en-GB" sz="1800" dirty="0">
                <a:solidFill>
                  <a:srgbClr val="00B0F0"/>
                </a:solidFill>
              </a:rPr>
              <a:t> </a:t>
            </a:r>
            <a:endParaRPr lang="en-GB" sz="1800" dirty="0">
              <a:solidFill>
                <a:srgbClr val="00B0F0"/>
              </a:solidFill>
              <a:hlinkClick r:id="rId2"/>
            </a:endParaRPr>
          </a:p>
          <a:p>
            <a:pPr marL="0" indent="627063">
              <a:lnSpc>
                <a:spcPct val="150000"/>
              </a:lnSpc>
              <a:spcBef>
                <a:spcPts val="0"/>
              </a:spcBef>
              <a:buClr>
                <a:srgbClr val="CF0E03"/>
              </a:buClr>
              <a:buSzPct val="100000"/>
              <a:buNone/>
            </a:pPr>
            <a:r>
              <a:rPr lang="en-GB" sz="1800" dirty="0">
                <a:solidFill>
                  <a:srgbClr val="00B0F0"/>
                </a:solidFill>
                <a:hlinkClick r:id="rId2"/>
              </a:rPr>
              <a:t>http://gyerehokizni.hu/</a:t>
            </a:r>
            <a:endParaRPr lang="en-GB" sz="1800" dirty="0">
              <a:solidFill>
                <a:srgbClr val="00B0F0"/>
              </a:solidFill>
            </a:endParaRPr>
          </a:p>
          <a:p>
            <a:pPr marL="355600" indent="-35560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GB" sz="1800" dirty="0">
                <a:solidFill>
                  <a:srgbClr val="00B0F0"/>
                </a:solidFill>
              </a:rPr>
              <a:t>Try Hockey Days; Girls Days; Bring a friend</a:t>
            </a:r>
          </a:p>
          <a:p>
            <a:pPr marL="355600" indent="-35560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hu-HU" sz="1800" dirty="0" err="1" smtClean="0">
                <a:solidFill>
                  <a:srgbClr val="00B0F0"/>
                </a:solidFill>
              </a:rPr>
              <a:t>Hungarian</a:t>
            </a:r>
            <a:r>
              <a:rPr lang="hu-HU" sz="1800" dirty="0" smtClean="0">
                <a:solidFill>
                  <a:srgbClr val="00B0F0"/>
                </a:solidFill>
              </a:rPr>
              <a:t> </a:t>
            </a:r>
            <a:r>
              <a:rPr lang="hu-HU" sz="1800" dirty="0" err="1" smtClean="0">
                <a:solidFill>
                  <a:srgbClr val="00B0F0"/>
                </a:solidFill>
              </a:rPr>
              <a:t>Ice</a:t>
            </a:r>
            <a:r>
              <a:rPr lang="hu-HU" sz="1800" dirty="0" smtClean="0">
                <a:solidFill>
                  <a:srgbClr val="00B0F0"/>
                </a:solidFill>
              </a:rPr>
              <a:t> </a:t>
            </a:r>
            <a:r>
              <a:rPr lang="hu-HU" sz="1800" dirty="0" err="1" smtClean="0">
                <a:solidFill>
                  <a:srgbClr val="00B0F0"/>
                </a:solidFill>
              </a:rPr>
              <a:t>Hockey</a:t>
            </a:r>
            <a:r>
              <a:rPr lang="hu-HU" sz="1800" dirty="0" smtClean="0">
                <a:solidFill>
                  <a:srgbClr val="00B0F0"/>
                </a:solidFill>
              </a:rPr>
              <a:t> Day</a:t>
            </a:r>
            <a:r>
              <a:rPr lang="en-GB" sz="1800" dirty="0" smtClean="0">
                <a:solidFill>
                  <a:srgbClr val="00B0F0"/>
                </a:solidFill>
              </a:rPr>
              <a:t> </a:t>
            </a:r>
            <a:endParaRPr lang="en-GB" sz="1800" dirty="0">
              <a:solidFill>
                <a:srgbClr val="00B0F0"/>
              </a:solidFill>
            </a:endParaRPr>
          </a:p>
          <a:p>
            <a:pPr marL="355600" indent="-35560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GB" sz="1800" dirty="0">
                <a:solidFill>
                  <a:srgbClr val="00B0F0"/>
                </a:solidFill>
              </a:rPr>
              <a:t>PR optimization: use every opportunity to promote hockey and do it well.</a:t>
            </a:r>
          </a:p>
          <a:p>
            <a:pPr marL="355600" indent="-35560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GB" sz="1800" dirty="0">
                <a:solidFill>
                  <a:srgbClr val="00B0F0"/>
                </a:solidFill>
              </a:rPr>
              <a:t>SUPPORT program: equipment; promotional items; promo hardware..</a:t>
            </a:r>
          </a:p>
        </p:txBody>
      </p:sp>
      <p:pic>
        <p:nvPicPr>
          <p:cNvPr id="4" name="Picture 2" descr="C:\Users\94 Consulting\Documents\Desktop\gyh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131" y="-190009"/>
            <a:ext cx="234315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94 Consulting\Documents\Desktop\gyh_logo.png">
            <a:hlinkClick r:id="rId4" action="ppaction://hlinkfile"/>
            <a:extLst>
              <a:ext uri="{FF2B5EF4-FFF2-40B4-BE49-F238E27FC236}">
                <a16:creationId xmlns:a16="http://schemas.microsoft.com/office/drawing/2014/main" id="{4F3C68E2-2F91-4343-BB24-1722894F4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945" y="5870670"/>
            <a:ext cx="686038" cy="62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arcador de contenido 2"/>
          <p:cNvSpPr txBox="1">
            <a:spLocks/>
          </p:cNvSpPr>
          <p:nvPr/>
        </p:nvSpPr>
        <p:spPr>
          <a:xfrm>
            <a:off x="1703295" y="3896297"/>
            <a:ext cx="7675394" cy="287045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GB" sz="1800" dirty="0" err="1" smtClean="0"/>
              <a:t>Gyerehokizni</a:t>
            </a:r>
            <a:r>
              <a:rPr lang="en-GB" sz="1800" dirty="0" smtClean="0"/>
              <a:t> </a:t>
            </a:r>
            <a:endParaRPr lang="en-GB" sz="1800" dirty="0" smtClean="0">
              <a:hlinkClick r:id="rId2"/>
            </a:endParaRPr>
          </a:p>
          <a:p>
            <a:pPr marL="0" indent="627063">
              <a:lnSpc>
                <a:spcPct val="150000"/>
              </a:lnSpc>
              <a:spcBef>
                <a:spcPts val="0"/>
              </a:spcBef>
              <a:buClr>
                <a:srgbClr val="CF0E03"/>
              </a:buClr>
              <a:buSzPct val="100000"/>
              <a:buFont typeface="Arial" panose="020B0604020202020204" pitchFamily="34" charset="0"/>
              <a:buNone/>
            </a:pPr>
            <a:r>
              <a:rPr lang="en-GB" sz="1800" dirty="0" smtClean="0">
                <a:hlinkClick r:id="rId2"/>
              </a:rPr>
              <a:t>http://gyerehokizni.hu/</a:t>
            </a:r>
            <a:endParaRPr lang="en-GB" sz="1800" dirty="0" smtClean="0"/>
          </a:p>
          <a:p>
            <a:pPr marL="355600" indent="-35560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hu-HU" sz="1800" dirty="0" smtClean="0"/>
              <a:t>Sportágválasztó, Női hoki nap, hozz egy barátot</a:t>
            </a:r>
            <a:endParaRPr lang="en-GB" sz="1800" dirty="0" smtClean="0"/>
          </a:p>
          <a:p>
            <a:pPr marL="355600" indent="-35560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GB" sz="1800" dirty="0" smtClean="0"/>
              <a:t>MJSZ Nap </a:t>
            </a:r>
          </a:p>
          <a:p>
            <a:pPr marL="355600" indent="-35560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hu-HU" sz="1800" dirty="0" smtClean="0"/>
              <a:t>Emberközeli: használj ki minden lehetőséget, hogy bemutasd a sportágat és csináld jól</a:t>
            </a:r>
            <a:endParaRPr lang="en-GB" sz="1800" dirty="0" smtClean="0"/>
          </a:p>
          <a:p>
            <a:pPr marL="355600" indent="-35560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hu-HU" sz="1800" dirty="0" smtClean="0"/>
              <a:t>Mi kell hozzá: felszerelés, szóróanyag, és eszközök</a:t>
            </a:r>
            <a:endParaRPr lang="en-GB" sz="18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21638">
            <a:off x="8625906" y="561533"/>
            <a:ext cx="3076731" cy="2051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Jobbra nyíl 12"/>
          <p:cNvSpPr/>
          <p:nvPr/>
        </p:nvSpPr>
        <p:spPr>
          <a:xfrm rot="20905136">
            <a:off x="4889972" y="1916083"/>
            <a:ext cx="3317707" cy="397872"/>
          </a:xfrm>
          <a:prstGeom prst="righ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212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1349</TotalTime>
  <Words>774</Words>
  <Application>Microsoft Office PowerPoint</Application>
  <PresentationFormat>Szélesvásznú</PresentationFormat>
  <Paragraphs>143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22" baseType="lpstr">
      <vt:lpstr>ＭＳ Ｐゴシック</vt:lpstr>
      <vt:lpstr>Aberforth</vt:lpstr>
      <vt:lpstr>Arial</vt:lpstr>
      <vt:lpstr>Calibri</vt:lpstr>
      <vt:lpstr>Gill Sans MT</vt:lpstr>
      <vt:lpstr>Impact</vt:lpstr>
      <vt:lpstr>PF DinText Pro</vt:lpstr>
      <vt:lpstr>Segoe UI</vt:lpstr>
      <vt:lpstr>Wingdings</vt:lpstr>
      <vt:lpstr>Badge</vt:lpstr>
      <vt:lpstr>PowerPoint-bemutató</vt:lpstr>
      <vt:lpstr>What is Ice Hockey? MI IS A JÉGKORONG?</vt:lpstr>
      <vt:lpstr>Statistics Worldwide statisztika a világból </vt:lpstr>
      <vt:lpstr>Hungary – know your market Magyarország-ismerd a piacodat</vt:lpstr>
      <vt:lpstr>Why Actively Recruit? Miért kell folyamatosan toborozni?</vt:lpstr>
      <vt:lpstr>PowerPoint-bemutató</vt:lpstr>
      <vt:lpstr>How to Recruit Hogyan toborozzunk</vt:lpstr>
      <vt:lpstr>PowerPoint-bemutató</vt:lpstr>
      <vt:lpstr>Campaigns-Kampányok</vt:lpstr>
      <vt:lpstr>Considerations/challenges mire kell figyelni/kihívások</vt:lpstr>
      <vt:lpstr>Answer the questions adjatok válaszokat a kérdésekre</vt:lpstr>
      <vt:lpstr>Where to recruit hol toborozz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COACHING SEMINAR</dc:title>
  <dc:creator>Tordai Dániel</dc:creator>
  <cp:lastModifiedBy>Orgovany Istvan</cp:lastModifiedBy>
  <cp:revision>111</cp:revision>
  <dcterms:created xsi:type="dcterms:W3CDTF">2016-01-28T10:11:42Z</dcterms:created>
  <dcterms:modified xsi:type="dcterms:W3CDTF">2019-09-07T11:40:33Z</dcterms:modified>
</cp:coreProperties>
</file>